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95" r:id="rId24"/>
    <p:sldId id="283" r:id="rId25"/>
    <p:sldId id="296" r:id="rId26"/>
    <p:sldId id="284" r:id="rId27"/>
    <p:sldId id="297" r:id="rId28"/>
    <p:sldId id="298" r:id="rId29"/>
    <p:sldId id="299" r:id="rId30"/>
    <p:sldId id="300" r:id="rId31"/>
    <p:sldId id="301" r:id="rId32"/>
    <p:sldId id="305" r:id="rId33"/>
    <p:sldId id="306" r:id="rId34"/>
    <p:sldId id="307" r:id="rId35"/>
    <p:sldId id="308" r:id="rId36"/>
    <p:sldId id="289" r:id="rId37"/>
    <p:sldId id="302" r:id="rId38"/>
    <p:sldId id="303" r:id="rId39"/>
    <p:sldId id="30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130425"/>
            <a:ext cx="731522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38576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62" y="274638"/>
            <a:ext cx="55483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7" y="4406900"/>
            <a:ext cx="74231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537" y="2906713"/>
            <a:ext cx="74231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100" y="1571612"/>
            <a:ext cx="36385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6861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50335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24" y="2143116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7752" y="1535113"/>
            <a:ext cx="38290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7752" y="2174875"/>
            <a:ext cx="38290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286543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273050"/>
            <a:ext cx="48291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28736"/>
            <a:ext cx="286543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77581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148" y="6357958"/>
            <a:ext cx="1285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Multivariate Analysis of Variance (MANOVA)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Prof.</a:t>
            </a:r>
            <a:r>
              <a:rPr lang="en-GB" dirty="0" smtClean="0"/>
              <a:t> Andy Field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8CABA74-E19E-4F64-8BAC-67AF255DEA6F}" type="slidenum">
              <a:rPr lang="en-US"/>
              <a:pPr/>
              <a:t>10</a:t>
            </a:fld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Sums of Squares</a:t>
            </a:r>
            <a:endParaRPr lang="en-US"/>
          </a:p>
        </p:txBody>
      </p:sp>
      <p:pic>
        <p:nvPicPr>
          <p:cNvPr id="3" name="Content Placeholder 2" descr="Screen shot 2011-08-04 at 14.01.5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37439" b="-137439"/>
          <a:stretch>
            <a:fillRect/>
          </a:stretch>
        </p:blipFill>
        <p:spPr>
          <a:xfrm>
            <a:off x="1043608" y="764704"/>
            <a:ext cx="775813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/>
              <a:t>MANOVA</a:t>
            </a:r>
            <a:r>
              <a:rPr lang="en-GB" sz="4000" dirty="0"/>
              <a:t> Matrices: Total </a:t>
            </a:r>
            <a:r>
              <a:rPr lang="en-GB" sz="4000" dirty="0" err="1"/>
              <a:t>SSCP</a:t>
            </a:r>
            <a:r>
              <a:rPr lang="en-GB" sz="4000" dirty="0"/>
              <a:t> (</a:t>
            </a:r>
            <a:r>
              <a:rPr lang="en-GB" sz="4000" i="1" dirty="0"/>
              <a:t>T</a:t>
            </a:r>
            <a:r>
              <a:rPr lang="en-GB" sz="4000" dirty="0"/>
              <a:t>)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C800F93E-7C76-4E97-897B-304B659D76A3}" type="slidenum">
              <a:rPr lang="en-US"/>
              <a:pPr/>
              <a:t>11</a:t>
            </a:fld>
            <a:endParaRPr lang="en-US"/>
          </a:p>
        </p:txBody>
      </p:sp>
      <p:pic>
        <p:nvPicPr>
          <p:cNvPr id="5" name="Picture 4" descr="Screen shot 2011-08-04 at 14.03.3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348880"/>
            <a:ext cx="5194300" cy="234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err="1"/>
              <a:t>MANOVA</a:t>
            </a:r>
            <a:r>
              <a:rPr lang="en-GB" sz="4000" dirty="0"/>
              <a:t> Matrices: Residual </a:t>
            </a:r>
            <a:r>
              <a:rPr lang="en-GB" sz="4000" dirty="0" err="1"/>
              <a:t>SSCP</a:t>
            </a:r>
            <a:r>
              <a:rPr lang="en-GB" sz="4000" dirty="0"/>
              <a:t> (</a:t>
            </a:r>
            <a:r>
              <a:rPr lang="en-GB" sz="4000" i="1" dirty="0"/>
              <a:t>E</a:t>
            </a:r>
            <a:r>
              <a:rPr lang="en-GB" sz="4000" dirty="0"/>
              <a:t>)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FB28F938-1BFE-4EC9-AD5D-BAA87540C89C}" type="slidenum">
              <a:rPr lang="en-US"/>
              <a:pPr/>
              <a:t>12</a:t>
            </a:fld>
            <a:endParaRPr lang="en-US"/>
          </a:p>
        </p:txBody>
      </p:sp>
      <p:pic>
        <p:nvPicPr>
          <p:cNvPr id="3" name="Picture 2" descr="Screen shot 2011-08-04 at 14.03.5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2276872"/>
            <a:ext cx="5422900" cy="224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err="1"/>
              <a:t>MANOVA</a:t>
            </a:r>
            <a:r>
              <a:rPr lang="en-GB" sz="4000" dirty="0"/>
              <a:t> Matrices: Model </a:t>
            </a:r>
            <a:r>
              <a:rPr lang="en-GB" sz="4000" dirty="0" err="1"/>
              <a:t>SSCP</a:t>
            </a:r>
            <a:r>
              <a:rPr lang="en-GB" sz="4000" dirty="0"/>
              <a:t> (</a:t>
            </a:r>
            <a:r>
              <a:rPr lang="en-GB" sz="4000" i="1" dirty="0"/>
              <a:t>M</a:t>
            </a:r>
            <a:r>
              <a:rPr lang="en-GB" sz="4000" dirty="0"/>
              <a:t>)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6718A92-1000-489B-86BA-57987806FC9C}" type="slidenum">
              <a:rPr lang="en-US"/>
              <a:pPr/>
              <a:t>13</a:t>
            </a:fld>
            <a:endParaRPr lang="en-US"/>
          </a:p>
        </p:txBody>
      </p:sp>
      <p:pic>
        <p:nvPicPr>
          <p:cNvPr id="5" name="Picture 4" descr="Screen shot 2011-08-04 at 14.04.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276872"/>
            <a:ext cx="5016500" cy="231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5F743BFC-E3ED-498C-B46C-E43A34661480}" type="slidenum">
              <a:rPr lang="en-US"/>
              <a:pPr/>
              <a:t>14</a:t>
            </a:fld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 Equivalent to </a:t>
            </a:r>
            <a:r>
              <a:rPr lang="en-GB" i="1"/>
              <a:t>F …</a:t>
            </a:r>
            <a:endParaRPr lang="en-US"/>
          </a:p>
        </p:txBody>
      </p:sp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3155950" y="1571625"/>
          <a:ext cx="3962400" cy="1809750"/>
        </p:xfrm>
        <a:graphic>
          <a:graphicData uri="http://schemas.openxmlformats.org/presentationml/2006/ole">
            <p:oleObj spid="_x0000_s7205" name="Equation" r:id="rId3" imgW="609480" imgH="279360" progId="Equation.DSMT4">
              <p:embed/>
            </p:oleObj>
          </a:graphicData>
        </a:graphic>
      </p:graphicFrame>
      <p:graphicFrame>
        <p:nvGraphicFramePr>
          <p:cNvPr id="125960" name="Object 8"/>
          <p:cNvGraphicFramePr>
            <a:graphicFrameLocks noChangeAspect="1"/>
          </p:cNvGraphicFramePr>
          <p:nvPr/>
        </p:nvGraphicFramePr>
        <p:xfrm>
          <a:off x="2305050" y="3813175"/>
          <a:ext cx="5627688" cy="1847850"/>
        </p:xfrm>
        <a:graphic>
          <a:graphicData uri="http://schemas.openxmlformats.org/presentationml/2006/ole">
            <p:oleObj spid="_x0000_s7206" name="Equation" r:id="rId4" imgW="1193760" imgH="393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67CA0B18-A20E-405E-B856-2CC6A7AC6BBA}" type="slidenum">
              <a:rPr lang="en-US"/>
              <a:pPr/>
              <a:t>15</a:t>
            </a:fld>
            <a:endParaRPr lang="en-US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Result …</a:t>
            </a:r>
            <a:endParaRPr lang="en-US"/>
          </a:p>
        </p:txBody>
      </p:sp>
      <p:graphicFrame>
        <p:nvGraphicFramePr>
          <p:cNvPr id="12902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92350" y="1663700"/>
          <a:ext cx="5840413" cy="3022600"/>
        </p:xfrm>
        <a:graphic>
          <a:graphicData uri="http://schemas.openxmlformats.org/presentationml/2006/ole">
            <p:oleObj spid="_x0000_s8212" name="Equation" r:id="rId3" imgW="1815840" imgH="939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AB9A422B-E60C-4C87-8500-57FE453B6753}" type="slidenum">
              <a:rPr lang="en-US"/>
              <a:pPr/>
              <a:t>16</a:t>
            </a:fld>
            <a:endParaRPr lang="en-US"/>
          </a:p>
        </p:txBody>
      </p:sp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Discriminant Variates</a:t>
            </a:r>
            <a:endParaRPr lang="en-US"/>
          </a:p>
        </p:txBody>
      </p:sp>
      <p:graphicFrame>
        <p:nvGraphicFramePr>
          <p:cNvPr id="131076" name="Object 4"/>
          <p:cNvGraphicFramePr>
            <a:graphicFrameLocks noChangeAspect="1"/>
          </p:cNvGraphicFramePr>
          <p:nvPr/>
        </p:nvGraphicFramePr>
        <p:xfrm>
          <a:off x="2513013" y="1727200"/>
          <a:ext cx="5456237" cy="650875"/>
        </p:xfrm>
        <a:graphic>
          <a:graphicData uri="http://schemas.openxmlformats.org/presentationml/2006/ole">
            <p:oleObj spid="_x0000_s9270" name="Equation" r:id="rId3" imgW="1587385" imgH="190707" progId="Equation.3">
              <p:embed/>
            </p:oleObj>
          </a:graphicData>
        </a:graphic>
      </p:graphicFrame>
      <p:graphicFrame>
        <p:nvGraphicFramePr>
          <p:cNvPr id="131077" name="Object 5"/>
          <p:cNvGraphicFramePr>
            <a:graphicFrameLocks noChangeAspect="1"/>
          </p:cNvGraphicFramePr>
          <p:nvPr/>
        </p:nvGraphicFramePr>
        <p:xfrm>
          <a:off x="2349500" y="2976563"/>
          <a:ext cx="5689600" cy="855662"/>
        </p:xfrm>
        <a:graphic>
          <a:graphicData uri="http://schemas.openxmlformats.org/presentationml/2006/ole">
            <p:oleObj spid="_x0000_s9271" name="Equation" r:id="rId4" imgW="3047760" imgH="457200" progId="Equation.DSMT4">
              <p:embed/>
            </p:oleObj>
          </a:graphicData>
        </a:graphic>
      </p:graphicFrame>
      <p:graphicFrame>
        <p:nvGraphicFramePr>
          <p:cNvPr id="131078" name="Object 6"/>
          <p:cNvGraphicFramePr>
            <a:graphicFrameLocks noChangeAspect="1"/>
          </p:cNvGraphicFramePr>
          <p:nvPr/>
        </p:nvGraphicFramePr>
        <p:xfrm>
          <a:off x="2570163" y="4749800"/>
          <a:ext cx="5292725" cy="973138"/>
        </p:xfrm>
        <a:graphic>
          <a:graphicData uri="http://schemas.openxmlformats.org/presentationml/2006/ole">
            <p:oleObj spid="_x0000_s9272" name="Equation" r:id="rId5" imgW="2006278" imgH="36818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04A0AEC8-FEE5-45CB-B7C3-2297FEEB076A}" type="slidenum">
              <a:rPr lang="en-US"/>
              <a:pPr/>
              <a:t>17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Eigenvalues (</a:t>
            </a:r>
            <a:r>
              <a:rPr lang="en-US" i="1"/>
              <a:t>λ</a:t>
            </a:r>
            <a:r>
              <a:rPr lang="en-US" i="1" baseline="-25000"/>
              <a:t>i</a:t>
            </a:r>
            <a:r>
              <a:rPr lang="en-US"/>
              <a:t>)</a:t>
            </a:r>
          </a:p>
        </p:txBody>
      </p:sp>
      <p:graphicFrame>
        <p:nvGraphicFramePr>
          <p:cNvPr id="13210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92350" y="2146300"/>
          <a:ext cx="5638800" cy="1549400"/>
        </p:xfrm>
        <a:graphic>
          <a:graphicData uri="http://schemas.openxmlformats.org/presentationml/2006/ole">
            <p:oleObj spid="_x0000_s10260" name="Equation" r:id="rId3" imgW="166356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BEB6A558-F980-46AD-8DE1-41FB330E666A}" type="slidenum">
              <a:rPr lang="en-US"/>
              <a:pPr/>
              <a:t>18</a:t>
            </a:fld>
            <a:endParaRPr lang="en-US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Pillai</a:t>
            </a:r>
            <a:r>
              <a:rPr lang="en-GB" dirty="0" smtClean="0"/>
              <a:t>–Bartlett </a:t>
            </a:r>
            <a:r>
              <a:rPr lang="en-GB" dirty="0"/>
              <a:t>Trace</a:t>
            </a:r>
            <a:endParaRPr lang="en-US" dirty="0"/>
          </a:p>
        </p:txBody>
      </p:sp>
      <p:graphicFrame>
        <p:nvGraphicFramePr>
          <p:cNvPr id="13517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662238" y="2046288"/>
          <a:ext cx="4197350" cy="2741612"/>
        </p:xfrm>
        <a:graphic>
          <a:graphicData uri="http://schemas.openxmlformats.org/presentationml/2006/ole">
            <p:oleObj spid="_x0000_s11284" name="Equation" r:id="rId3" imgW="621902" imgH="40597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6191892D-7961-4DFE-A040-9FF99C2CF3BC}" type="slidenum">
              <a:rPr lang="en-US"/>
              <a:pPr/>
              <a:t>19</a:t>
            </a:fld>
            <a:endParaRPr 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Hotelling’s Trace</a:t>
            </a:r>
            <a:endParaRPr lang="en-US"/>
          </a:p>
        </p:txBody>
      </p:sp>
      <p:graphicFrame>
        <p:nvGraphicFramePr>
          <p:cNvPr id="13722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525713" y="1792288"/>
          <a:ext cx="4691062" cy="3490912"/>
        </p:xfrm>
        <a:graphic>
          <a:graphicData uri="http://schemas.openxmlformats.org/presentationml/2006/ole">
            <p:oleObj spid="_x0000_s12308" name="Equation" r:id="rId3" imgW="545886" imgH="405972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5F9F2A28-2685-41DD-9327-AE471D93F7F8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600" dirty="0"/>
              <a:t>When and </a:t>
            </a:r>
            <a:r>
              <a:rPr lang="en-GB" sz="3600" dirty="0" smtClean="0"/>
              <a:t>why </a:t>
            </a:r>
            <a:r>
              <a:rPr lang="en-GB" sz="3600" dirty="0"/>
              <a:t>do we Use </a:t>
            </a:r>
            <a:r>
              <a:rPr lang="en-GB" sz="3600" dirty="0" err="1"/>
              <a:t>MANOVA</a:t>
            </a:r>
            <a:r>
              <a:rPr lang="en-GB" sz="3600" dirty="0"/>
              <a:t>?</a:t>
            </a:r>
          </a:p>
          <a:p>
            <a:r>
              <a:rPr lang="en-GB" sz="3600" dirty="0"/>
              <a:t>Issues for </a:t>
            </a:r>
            <a:r>
              <a:rPr lang="en-GB" sz="3600" dirty="0" err="1"/>
              <a:t>MANOVA</a:t>
            </a:r>
            <a:r>
              <a:rPr lang="en-GB" sz="3600" dirty="0"/>
              <a:t> </a:t>
            </a:r>
            <a:r>
              <a:rPr lang="en-GB" sz="3600" dirty="0" smtClean="0"/>
              <a:t>analysis</a:t>
            </a:r>
            <a:endParaRPr lang="en-GB" sz="3600" dirty="0"/>
          </a:p>
          <a:p>
            <a:r>
              <a:rPr lang="en-GB" sz="3600" dirty="0"/>
              <a:t>Theory </a:t>
            </a:r>
            <a:r>
              <a:rPr lang="en-GB" sz="3600" dirty="0" smtClean="0"/>
              <a:t>behind </a:t>
            </a:r>
            <a:r>
              <a:rPr lang="en-GB" sz="3600" dirty="0" err="1"/>
              <a:t>MANOVA</a:t>
            </a:r>
            <a:r>
              <a:rPr lang="en-GB" sz="3600" dirty="0"/>
              <a:t>:</a:t>
            </a:r>
          </a:p>
          <a:p>
            <a:pPr lvl="1"/>
            <a:r>
              <a:rPr lang="en-GB" sz="3200" dirty="0" err="1"/>
              <a:t>SSCP</a:t>
            </a:r>
            <a:r>
              <a:rPr lang="en-GB" sz="3200" dirty="0"/>
              <a:t> </a:t>
            </a:r>
            <a:r>
              <a:rPr lang="en-GB" sz="3200" dirty="0" smtClean="0"/>
              <a:t>matrices</a:t>
            </a:r>
            <a:endParaRPr lang="en-GB" sz="3200" dirty="0"/>
          </a:p>
          <a:p>
            <a:pPr lvl="1"/>
            <a:r>
              <a:rPr lang="en-GB" sz="3200" dirty="0"/>
              <a:t>Discriminant </a:t>
            </a:r>
            <a:r>
              <a:rPr lang="en-GB" sz="3200" dirty="0" err="1" smtClean="0"/>
              <a:t>variates</a:t>
            </a:r>
            <a:endParaRPr lang="en-GB" sz="3200" dirty="0"/>
          </a:p>
          <a:p>
            <a:pPr lvl="1"/>
            <a:r>
              <a:rPr lang="en-GB" sz="3200" dirty="0" err="1"/>
              <a:t>MANOVA</a:t>
            </a:r>
            <a:r>
              <a:rPr lang="en-GB" sz="3200" dirty="0"/>
              <a:t> </a:t>
            </a:r>
            <a:r>
              <a:rPr lang="en-GB" sz="3200" dirty="0" smtClean="0"/>
              <a:t>test statistics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64671DAA-ADA3-4966-AA51-359E3D6D1246}" type="slidenum">
              <a:rPr lang="en-US"/>
              <a:pPr/>
              <a:t>20</a:t>
            </a:fld>
            <a:endParaRPr 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Wilks’s</a:t>
            </a:r>
            <a:r>
              <a:rPr lang="en-GB" dirty="0" smtClean="0"/>
              <a:t> </a:t>
            </a:r>
            <a:r>
              <a:rPr lang="en-GB" dirty="0"/>
              <a:t>Lambda</a:t>
            </a:r>
            <a:endParaRPr lang="en-US" dirty="0"/>
          </a:p>
        </p:txBody>
      </p:sp>
      <p:graphicFrame>
        <p:nvGraphicFramePr>
          <p:cNvPr id="13926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706688" y="1906588"/>
          <a:ext cx="4295775" cy="2779712"/>
        </p:xfrm>
        <a:graphic>
          <a:graphicData uri="http://schemas.openxmlformats.org/presentationml/2006/ole">
            <p:oleObj spid="_x0000_s13332" name="Equation" r:id="rId3" imgW="647631" imgH="41889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6DCE5B19-3F7B-4BA5-87BC-7AAB9AFA840F}" type="slidenum">
              <a:rPr lang="en-US"/>
              <a:pPr/>
              <a:t>21</a:t>
            </a:fld>
            <a:endParaRPr 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Roy’s Largest Root</a:t>
            </a:r>
            <a:endParaRPr lang="en-US"/>
          </a:p>
        </p:txBody>
      </p:sp>
      <p:graphicFrame>
        <p:nvGraphicFramePr>
          <p:cNvPr id="14131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474913" y="2667000"/>
          <a:ext cx="5056187" cy="1574800"/>
        </p:xfrm>
        <a:graphic>
          <a:graphicData uri="http://schemas.openxmlformats.org/presentationml/2006/ole">
            <p:oleObj spid="_x0000_s14356" name="Equation" r:id="rId3" imgW="77436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A73F0A5E-97A2-4B66-8766-926AFDE044AB}" type="slidenum">
              <a:rPr lang="en-US"/>
              <a:pPr/>
              <a:t>22</a:t>
            </a:fld>
            <a:endParaRPr lang="en-US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Which Test Statistic?</a:t>
            </a:r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Issues to </a:t>
            </a:r>
            <a:r>
              <a:rPr lang="en-GB" dirty="0" smtClean="0"/>
              <a:t>consider</a:t>
            </a:r>
            <a:endParaRPr lang="en-GB" dirty="0"/>
          </a:p>
          <a:p>
            <a:pPr lvl="1"/>
            <a:r>
              <a:rPr lang="en-GB" dirty="0"/>
              <a:t>Power</a:t>
            </a:r>
          </a:p>
          <a:p>
            <a:pPr lvl="1"/>
            <a:r>
              <a:rPr lang="en-GB" dirty="0"/>
              <a:t>Robustness</a:t>
            </a:r>
          </a:p>
          <a:p>
            <a:pPr lvl="1"/>
            <a:r>
              <a:rPr lang="en-GB" dirty="0"/>
              <a:t>Equality of </a:t>
            </a:r>
            <a:r>
              <a:rPr lang="en-GB" dirty="0" smtClean="0"/>
              <a:t>sample sizes</a:t>
            </a:r>
            <a:endParaRPr lang="en-GB" dirty="0"/>
          </a:p>
          <a:p>
            <a:r>
              <a:rPr lang="en-GB" dirty="0" err="1"/>
              <a:t>Pillai’s</a:t>
            </a:r>
            <a:r>
              <a:rPr lang="en-GB" dirty="0"/>
              <a:t> </a:t>
            </a:r>
            <a:r>
              <a:rPr lang="en-GB" dirty="0" smtClean="0"/>
              <a:t>trace</a:t>
            </a:r>
            <a:endParaRPr lang="en-GB" dirty="0"/>
          </a:p>
          <a:p>
            <a:pPr lvl="1"/>
            <a:r>
              <a:rPr lang="en-GB" dirty="0"/>
              <a:t>Robust when sample sizes are </a:t>
            </a:r>
            <a:r>
              <a:rPr lang="en-GB" dirty="0" smtClean="0"/>
              <a:t>equal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357298"/>
            <a:ext cx="3138503" cy="276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Data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700808"/>
            <a:ext cx="777686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1192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contrasts 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For this example it makes sense to compare each of the treatment groups to the no-treatment control group. </a:t>
            </a:r>
            <a:r>
              <a:rPr lang="en-GB" dirty="0" smtClean="0"/>
              <a:t>The </a:t>
            </a:r>
            <a:r>
              <a:rPr lang="en-GB" dirty="0"/>
              <a:t>no-treatment control group was coded as the last category, so we could set this contrast by executing:</a:t>
            </a:r>
          </a:p>
          <a:p>
            <a:pPr marL="400050" lvl="1" indent="0">
              <a:buNone/>
            </a:pPr>
            <a:r>
              <a:rPr lang="en-GB" dirty="0"/>
              <a:t>contrasts(</a:t>
            </a:r>
            <a:r>
              <a:rPr lang="en-GB" dirty="0" err="1"/>
              <a:t>ocdData$Group</a:t>
            </a:r>
            <a:r>
              <a:rPr lang="en-GB" dirty="0"/>
              <a:t>)&lt;-</a:t>
            </a:r>
            <a:r>
              <a:rPr lang="en-GB" dirty="0" err="1"/>
              <a:t>contr.treatment</a:t>
            </a:r>
            <a:r>
              <a:rPr lang="en-GB" dirty="0"/>
              <a:t>(3, base = 3)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CD5EC44D-24A7-4B35-9386-BD06328AE4F3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Setting contrasts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lternatively</a:t>
            </a:r>
            <a:r>
              <a:rPr lang="en-GB" dirty="0"/>
              <a:t>, we could set the contrasts by executing:</a:t>
            </a:r>
          </a:p>
          <a:p>
            <a:pPr lvl="1"/>
            <a:r>
              <a:rPr lang="en-GB" dirty="0" err="1"/>
              <a:t>CBT_vs_NT</a:t>
            </a:r>
            <a:r>
              <a:rPr lang="en-GB" dirty="0"/>
              <a:t>&lt;-c(1, 0, 0)</a:t>
            </a:r>
          </a:p>
          <a:p>
            <a:pPr lvl="1"/>
            <a:r>
              <a:rPr lang="en-GB" dirty="0" err="1"/>
              <a:t>BT_vs_NT</a:t>
            </a:r>
            <a:r>
              <a:rPr lang="en-GB" dirty="0"/>
              <a:t> &lt;-c(0, 1, 0)</a:t>
            </a:r>
          </a:p>
          <a:p>
            <a:pPr lvl="1"/>
            <a:r>
              <a:rPr lang="en-GB" dirty="0"/>
              <a:t>contrasts(</a:t>
            </a:r>
            <a:r>
              <a:rPr lang="en-GB" dirty="0" err="1"/>
              <a:t>ocdData$Group</a:t>
            </a:r>
            <a:r>
              <a:rPr lang="en-GB" dirty="0"/>
              <a:t>)&lt;-</a:t>
            </a:r>
            <a:r>
              <a:rPr lang="en-GB" dirty="0" err="1"/>
              <a:t>cbind</a:t>
            </a:r>
            <a:r>
              <a:rPr lang="en-GB" dirty="0"/>
              <a:t>(</a:t>
            </a:r>
            <a:r>
              <a:rPr lang="en-GB" dirty="0" err="1"/>
              <a:t>CBT_vs_NT</a:t>
            </a:r>
            <a:r>
              <a:rPr lang="en-GB" dirty="0"/>
              <a:t>, </a:t>
            </a:r>
            <a:r>
              <a:rPr lang="en-GB" dirty="0" err="1"/>
              <a:t>BT_vs_NT</a:t>
            </a:r>
            <a:r>
              <a:rPr lang="en-GB" dirty="0"/>
              <a:t>)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677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The MANOVA model 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In the case of MANOVA there are several outcomes so the model becomes ‘outcomes ~ predictor(s)’. </a:t>
            </a:r>
            <a:endParaRPr lang="en-GB" dirty="0" smtClean="0"/>
          </a:p>
          <a:p>
            <a:r>
              <a:rPr lang="en-GB" dirty="0" smtClean="0"/>
              <a:t>To </a:t>
            </a:r>
            <a:r>
              <a:rPr lang="en-GB" dirty="0"/>
              <a:t>put multiple outcomes into the model, we have to bind the variables together into a single entity using the </a:t>
            </a:r>
            <a:r>
              <a:rPr lang="en-GB" i="1" dirty="0" err="1"/>
              <a:t>cbind</a:t>
            </a:r>
            <a:r>
              <a:rPr lang="en-GB" i="1" dirty="0"/>
              <a:t>()</a:t>
            </a:r>
            <a:r>
              <a:rPr lang="en-GB" dirty="0"/>
              <a:t> </a:t>
            </a:r>
            <a:r>
              <a:rPr lang="en-GB" dirty="0" smtClean="0"/>
              <a:t>function: </a:t>
            </a:r>
          </a:p>
          <a:p>
            <a:pPr marL="400050" lvl="1" indent="0">
              <a:buNone/>
            </a:pPr>
            <a:r>
              <a:rPr lang="en-GB" dirty="0" smtClean="0"/>
              <a:t>outcome</a:t>
            </a:r>
            <a:r>
              <a:rPr lang="en-GB" dirty="0"/>
              <a:t>&lt;-</a:t>
            </a:r>
            <a:r>
              <a:rPr lang="en-GB" dirty="0" err="1"/>
              <a:t>cbind</a:t>
            </a:r>
            <a:r>
              <a:rPr lang="en-GB" dirty="0"/>
              <a:t>(</a:t>
            </a:r>
            <a:r>
              <a:rPr lang="en-GB" dirty="0" err="1"/>
              <a:t>ocdData$Actions</a:t>
            </a:r>
            <a:r>
              <a:rPr lang="en-GB" dirty="0"/>
              <a:t>, </a:t>
            </a:r>
            <a:r>
              <a:rPr lang="en-GB" dirty="0" err="1"/>
              <a:t>ocdData$Thoughts</a:t>
            </a:r>
            <a:r>
              <a:rPr lang="en-GB" dirty="0" smtClean="0"/>
              <a:t>)</a:t>
            </a:r>
          </a:p>
          <a:p>
            <a:r>
              <a:rPr lang="en-GB" dirty="0"/>
              <a:t>We use this new object as the outcome in our model, and specify any predictors as we have in previous </a:t>
            </a:r>
            <a:r>
              <a:rPr lang="en-GB" dirty="0" smtClean="0"/>
              <a:t>chapters:</a:t>
            </a:r>
            <a:endParaRPr lang="en-GB" dirty="0"/>
          </a:p>
          <a:p>
            <a:pPr marL="400050" lvl="1" indent="0">
              <a:buNone/>
            </a:pPr>
            <a:r>
              <a:rPr lang="en-GB" dirty="0" err="1"/>
              <a:t>ocdModel</a:t>
            </a:r>
            <a:r>
              <a:rPr lang="en-GB" dirty="0"/>
              <a:t>&lt;-</a:t>
            </a:r>
            <a:r>
              <a:rPr lang="en-GB" dirty="0" err="1"/>
              <a:t>manova</a:t>
            </a:r>
            <a:r>
              <a:rPr lang="en-GB" dirty="0"/>
              <a:t>(outcome ~ Group, data = </a:t>
            </a:r>
            <a:r>
              <a:rPr lang="en-GB" dirty="0" err="1"/>
              <a:t>ocdData</a:t>
            </a:r>
            <a:r>
              <a:rPr lang="en-GB" dirty="0"/>
              <a:t>)</a:t>
            </a:r>
          </a:p>
          <a:p>
            <a:pPr marL="400050" lvl="1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D0CB0362-0BCA-49BA-A9C2-6E067600EC9F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the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To see the output of the model we use the summary command; by default, </a:t>
            </a:r>
            <a:r>
              <a:rPr lang="en-GB" b="1" dirty="0"/>
              <a:t>R</a:t>
            </a:r>
            <a:r>
              <a:rPr lang="en-GB" dirty="0"/>
              <a:t> produces </a:t>
            </a:r>
            <a:r>
              <a:rPr lang="en-GB" dirty="0" err="1"/>
              <a:t>Pillai’s</a:t>
            </a:r>
            <a:r>
              <a:rPr lang="en-GB" dirty="0"/>
              <a:t> trace (which is a sensible choice), but we can see the other test statistics by including the </a:t>
            </a:r>
            <a:r>
              <a:rPr lang="en-GB" i="1" dirty="0"/>
              <a:t>test =</a:t>
            </a:r>
            <a:r>
              <a:rPr lang="en-GB" dirty="0"/>
              <a:t> option. For example, to see all four test statistics we would need to execute:</a:t>
            </a:r>
          </a:p>
          <a:p>
            <a:pPr lvl="1"/>
            <a:r>
              <a:rPr lang="en-GB" dirty="0"/>
              <a:t>summary(</a:t>
            </a:r>
            <a:r>
              <a:rPr lang="en-GB" dirty="0" err="1"/>
              <a:t>ocdModel</a:t>
            </a:r>
            <a:r>
              <a:rPr lang="en-GB" dirty="0"/>
              <a:t>, intercept = TRUE)</a:t>
            </a:r>
          </a:p>
          <a:p>
            <a:pPr lvl="1"/>
            <a:r>
              <a:rPr lang="en-GB" dirty="0"/>
              <a:t>summary(</a:t>
            </a:r>
            <a:r>
              <a:rPr lang="en-GB" dirty="0" err="1"/>
              <a:t>ocdModel</a:t>
            </a:r>
            <a:r>
              <a:rPr lang="en-GB" dirty="0"/>
              <a:t>, intercept = TRUE, test = "</a:t>
            </a:r>
            <a:r>
              <a:rPr lang="en-GB" dirty="0" err="1"/>
              <a:t>Wilks</a:t>
            </a:r>
            <a:r>
              <a:rPr lang="en-GB" dirty="0"/>
              <a:t>")</a:t>
            </a:r>
          </a:p>
          <a:p>
            <a:pPr lvl="1"/>
            <a:r>
              <a:rPr lang="en-GB" dirty="0"/>
              <a:t>summary(</a:t>
            </a:r>
            <a:r>
              <a:rPr lang="en-GB" dirty="0" err="1"/>
              <a:t>ocdModel</a:t>
            </a:r>
            <a:r>
              <a:rPr lang="en-GB" dirty="0"/>
              <a:t>, intercept = TRUE, test = "</a:t>
            </a:r>
            <a:r>
              <a:rPr lang="en-GB" dirty="0" err="1"/>
              <a:t>Hotelling</a:t>
            </a:r>
            <a:r>
              <a:rPr lang="en-GB" dirty="0"/>
              <a:t>")</a:t>
            </a:r>
          </a:p>
          <a:p>
            <a:pPr lvl="1"/>
            <a:r>
              <a:rPr lang="en-GB" dirty="0"/>
              <a:t>summary(</a:t>
            </a:r>
            <a:r>
              <a:rPr lang="en-GB" dirty="0" err="1"/>
              <a:t>ocdModel</a:t>
            </a:r>
            <a:r>
              <a:rPr lang="en-GB" dirty="0"/>
              <a:t>, intercept = TRUE, test = "Roy")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829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8-04 at 15.05.5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257" y="0"/>
            <a:ext cx="7339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7035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Follow-Up Analysis: Univariate Test Statistics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follow </a:t>
            </a:r>
            <a:r>
              <a:rPr lang="en-GB" dirty="0"/>
              <a:t>up the analysis with </a:t>
            </a:r>
            <a:r>
              <a:rPr lang="en-GB" dirty="0" err="1"/>
              <a:t>univariate</a:t>
            </a:r>
            <a:r>
              <a:rPr lang="en-GB" dirty="0"/>
              <a:t> analyses of the individual outcome measures, </a:t>
            </a:r>
            <a:r>
              <a:rPr lang="en-GB" dirty="0" smtClean="0"/>
              <a:t>execute</a:t>
            </a:r>
            <a:r>
              <a:rPr lang="en-GB" dirty="0"/>
              <a:t>:</a:t>
            </a:r>
          </a:p>
          <a:p>
            <a:pPr marL="457200" lvl="1" indent="0">
              <a:buNone/>
            </a:pPr>
            <a:r>
              <a:rPr lang="en-GB" dirty="0" err="1"/>
              <a:t>summary.aov</a:t>
            </a:r>
            <a:r>
              <a:rPr lang="en-GB" dirty="0"/>
              <a:t>(</a:t>
            </a:r>
            <a:r>
              <a:rPr lang="en-GB" dirty="0" err="1"/>
              <a:t>ocdModel</a:t>
            </a:r>
            <a:r>
              <a:rPr lang="en-GB" dirty="0"/>
              <a:t>)</a:t>
            </a:r>
          </a:p>
          <a:p>
            <a:endParaRPr lang="en-US" dirty="0"/>
          </a:p>
        </p:txBody>
      </p:sp>
      <p:pic>
        <p:nvPicPr>
          <p:cNvPr id="4" name="Picture 3" descr="Screen shot 2011-08-04 at 15.07.2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3300" y="3933056"/>
            <a:ext cx="8140700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071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DC9F7DD4-BC0D-4BAC-845C-E35F54C5F69A}" type="slidenum">
              <a:rPr lang="en-US"/>
              <a:pPr/>
              <a:t>3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</a:t>
            </a:r>
            <a:r>
              <a:rPr lang="en-GB" dirty="0" smtClean="0"/>
              <a:t>and </a:t>
            </a:r>
            <a:r>
              <a:rPr lang="en-GB" dirty="0"/>
              <a:t>Why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To test for differences between groups</a:t>
            </a:r>
          </a:p>
          <a:p>
            <a:pPr>
              <a:lnSpc>
                <a:spcPct val="90000"/>
              </a:lnSpc>
            </a:pPr>
            <a:r>
              <a:rPr lang="en-GB" dirty="0"/>
              <a:t>When we have </a:t>
            </a:r>
            <a:r>
              <a:rPr lang="en-GB" dirty="0" smtClean="0"/>
              <a:t>several outcome variables </a:t>
            </a:r>
            <a:r>
              <a:rPr lang="en-GB" dirty="0"/>
              <a:t>(</a:t>
            </a:r>
            <a:r>
              <a:rPr lang="en-GB" dirty="0" err="1"/>
              <a:t>DVs</a:t>
            </a:r>
            <a:r>
              <a:rPr lang="en-GB" dirty="0"/>
              <a:t>)</a:t>
            </a:r>
          </a:p>
          <a:p>
            <a:pPr>
              <a:lnSpc>
                <a:spcPct val="90000"/>
              </a:lnSpc>
            </a:pPr>
            <a:r>
              <a:rPr lang="en-GB" dirty="0"/>
              <a:t>Better than </a:t>
            </a:r>
            <a:r>
              <a:rPr lang="en-GB" dirty="0" smtClean="0"/>
              <a:t>multiple ANOVA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Controls </a:t>
            </a:r>
            <a:r>
              <a:rPr lang="en-GB" dirty="0" err="1"/>
              <a:t>familywise</a:t>
            </a:r>
            <a:r>
              <a:rPr lang="en-GB" dirty="0"/>
              <a:t> error rate (Type I error)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Takes account of relationships between </a:t>
            </a:r>
            <a:r>
              <a:rPr lang="en-GB" dirty="0" err="1"/>
              <a:t>DVs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929198"/>
            <a:ext cx="17049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/>
            <a:r>
              <a:rPr lang="en-GB" dirty="0"/>
              <a:t>The contrasts are not part of the MANOVA model and so to generate the output for them you have to create separate linear models for each outcome measure. </a:t>
            </a:r>
            <a:endParaRPr lang="en-GB" dirty="0" smtClean="0"/>
          </a:p>
          <a:p>
            <a:pPr marL="857250" lvl="1" indent="-457200"/>
            <a:r>
              <a:rPr lang="en-GB" dirty="0" err="1" smtClean="0"/>
              <a:t>actionModel</a:t>
            </a:r>
            <a:r>
              <a:rPr lang="en-GB" dirty="0"/>
              <a:t>&lt;-lm(Actions ~ Group, data = </a:t>
            </a:r>
            <a:r>
              <a:rPr lang="en-GB" dirty="0" err="1"/>
              <a:t>ocdData</a:t>
            </a:r>
            <a:r>
              <a:rPr lang="en-GB" dirty="0"/>
              <a:t>)</a:t>
            </a:r>
          </a:p>
          <a:p>
            <a:pPr marL="857250" lvl="1" indent="-457200"/>
            <a:r>
              <a:rPr lang="en-GB" dirty="0" err="1"/>
              <a:t>thoughtsModel</a:t>
            </a:r>
            <a:r>
              <a:rPr lang="en-GB" dirty="0"/>
              <a:t>&lt;-lm(Thoughts ~ Group, data = </a:t>
            </a:r>
            <a:r>
              <a:rPr lang="en-GB" dirty="0" err="1"/>
              <a:t>ocdData</a:t>
            </a:r>
            <a:r>
              <a:rPr lang="en-GB" dirty="0" smtClean="0"/>
              <a:t>)</a:t>
            </a:r>
          </a:p>
          <a:p>
            <a:pPr marL="400050" lvl="1" indent="0">
              <a:buNone/>
            </a:pPr>
            <a:r>
              <a:rPr lang="en-GB" dirty="0" err="1"/>
              <a:t>summary.lm</a:t>
            </a:r>
            <a:r>
              <a:rPr lang="en-GB" dirty="0"/>
              <a:t>(</a:t>
            </a:r>
            <a:r>
              <a:rPr lang="en-GB" dirty="0" err="1"/>
              <a:t>actionModel</a:t>
            </a:r>
            <a:r>
              <a:rPr lang="en-GB" dirty="0"/>
              <a:t>)</a:t>
            </a:r>
          </a:p>
          <a:p>
            <a:pPr marL="400050" lvl="1" indent="0">
              <a:buNone/>
            </a:pPr>
            <a:r>
              <a:rPr lang="en-GB" dirty="0" err="1"/>
              <a:t>summary.lm</a:t>
            </a:r>
            <a:r>
              <a:rPr lang="en-GB" dirty="0"/>
              <a:t>(</a:t>
            </a:r>
            <a:r>
              <a:rPr lang="en-GB" dirty="0" err="1"/>
              <a:t>thoughtsModel</a:t>
            </a:r>
            <a:r>
              <a:rPr lang="en-GB" dirty="0"/>
              <a:t>)</a:t>
            </a:r>
          </a:p>
          <a:p>
            <a:pPr marL="857250" lvl="1" indent="-4572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78701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Contrasts</a:t>
            </a:r>
            <a:endParaRPr lang="en-US" dirty="0"/>
          </a:p>
        </p:txBody>
      </p:sp>
      <p:pic>
        <p:nvPicPr>
          <p:cNvPr id="5" name="Picture 4" descr="Screen shot 2011-08-04 at 15.10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916832"/>
            <a:ext cx="83185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376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Robust MANOVA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340768"/>
            <a:ext cx="604867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0310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MANOVA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GB" dirty="0" err="1"/>
              <a:t>ocdData$row</a:t>
            </a:r>
            <a:r>
              <a:rPr lang="en-GB" dirty="0"/>
              <a:t>&lt;-rep(1:10, 3)</a:t>
            </a:r>
          </a:p>
          <a:p>
            <a:pPr lvl="1"/>
            <a:r>
              <a:rPr lang="en-GB" dirty="0" err="1"/>
              <a:t>ocdMelt</a:t>
            </a:r>
            <a:r>
              <a:rPr lang="en-GB" dirty="0"/>
              <a:t>&lt;-melt(</a:t>
            </a:r>
            <a:r>
              <a:rPr lang="en-GB" dirty="0" err="1"/>
              <a:t>ocdData</a:t>
            </a:r>
            <a:r>
              <a:rPr lang="en-GB" dirty="0"/>
              <a:t>, id = c("Group", "row"), measured = c("Actions", "Thoughts"))</a:t>
            </a:r>
          </a:p>
          <a:p>
            <a:pPr lvl="1"/>
            <a:r>
              <a:rPr lang="en-GB" dirty="0"/>
              <a:t>names(</a:t>
            </a:r>
            <a:r>
              <a:rPr lang="en-GB" dirty="0" err="1"/>
              <a:t>ocdMelt</a:t>
            </a:r>
            <a:r>
              <a:rPr lang="en-GB" dirty="0"/>
              <a:t>)&lt;-c("Group", "row", "</a:t>
            </a:r>
            <a:r>
              <a:rPr lang="en-GB" dirty="0" err="1"/>
              <a:t>Outcome_Measure</a:t>
            </a:r>
            <a:r>
              <a:rPr lang="en-GB" dirty="0"/>
              <a:t>", "Frequency")</a:t>
            </a:r>
          </a:p>
          <a:p>
            <a:pPr lvl="1"/>
            <a:r>
              <a:rPr lang="en-GB" dirty="0" err="1"/>
              <a:t>ocdRobust</a:t>
            </a:r>
            <a:r>
              <a:rPr lang="en-GB" dirty="0"/>
              <a:t>&lt;-cast(</a:t>
            </a:r>
            <a:r>
              <a:rPr lang="en-GB" dirty="0" err="1"/>
              <a:t>ocdMelt</a:t>
            </a:r>
            <a:r>
              <a:rPr lang="en-GB" dirty="0"/>
              <a:t>, row ~ Group + </a:t>
            </a:r>
            <a:r>
              <a:rPr lang="en-GB" dirty="0" err="1"/>
              <a:t>Outcome_Measure</a:t>
            </a:r>
            <a:r>
              <a:rPr lang="en-GB" dirty="0"/>
              <a:t>, value = "Frequency")</a:t>
            </a:r>
          </a:p>
          <a:p>
            <a:pPr lvl="1"/>
            <a:r>
              <a:rPr lang="en-GB" dirty="0" err="1"/>
              <a:t>ocdRobust$row</a:t>
            </a:r>
            <a:r>
              <a:rPr lang="en-GB" dirty="0"/>
              <a:t>&lt;-NULL</a:t>
            </a:r>
          </a:p>
          <a:p>
            <a:pPr lvl="1"/>
            <a:r>
              <a:rPr lang="en-GB" dirty="0" err="1"/>
              <a:t>ocdRobust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3957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 MANOVA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00050" lvl="1" indent="0">
              <a:buNone/>
            </a:pPr>
            <a:endParaRPr lang="en-GB" dirty="0" smtClean="0"/>
          </a:p>
          <a:p>
            <a:pPr marL="400050" lvl="1" indent="0">
              <a:buNone/>
            </a:pPr>
            <a:endParaRPr lang="en-GB" dirty="0"/>
          </a:p>
          <a:p>
            <a:pPr marL="400050" lvl="1" indent="0">
              <a:buNone/>
            </a:pPr>
            <a:endParaRPr lang="en-GB" dirty="0" smtClean="0"/>
          </a:p>
          <a:p>
            <a:pPr marL="400050" lvl="1" indent="0">
              <a:buNone/>
            </a:pPr>
            <a:endParaRPr lang="en-GB" dirty="0"/>
          </a:p>
          <a:p>
            <a:pPr marL="400050" lvl="1" indent="0">
              <a:buNone/>
            </a:pPr>
            <a:endParaRPr lang="en-GB" dirty="0" smtClean="0"/>
          </a:p>
          <a:p>
            <a:pPr marL="400050" lvl="1" indent="0">
              <a:buNone/>
            </a:pPr>
            <a:endParaRPr lang="en-GB" dirty="0"/>
          </a:p>
          <a:p>
            <a:pPr marL="400050" lvl="1" indent="0">
              <a:buNone/>
            </a:pPr>
            <a:endParaRPr lang="en-GB" dirty="0" smtClean="0"/>
          </a:p>
          <a:p>
            <a:pPr marL="400050" lvl="1" indent="0">
              <a:buNone/>
            </a:pPr>
            <a:endParaRPr lang="en-GB" dirty="0"/>
          </a:p>
          <a:p>
            <a:pPr marL="400050" lvl="1" indent="0">
              <a:buNone/>
            </a:pPr>
            <a:r>
              <a:rPr lang="en-GB" dirty="0" err="1" smtClean="0"/>
              <a:t>mulrank</a:t>
            </a:r>
            <a:r>
              <a:rPr lang="en-GB" dirty="0"/>
              <a:t>(3, 2, </a:t>
            </a:r>
            <a:r>
              <a:rPr lang="en-GB" dirty="0" err="1"/>
              <a:t>ocdRobust</a:t>
            </a:r>
            <a:r>
              <a:rPr lang="en-GB" dirty="0"/>
              <a:t>)</a:t>
            </a:r>
          </a:p>
          <a:p>
            <a:pPr marL="400050" lvl="1" indent="0">
              <a:buNone/>
            </a:pPr>
            <a:r>
              <a:rPr lang="en-GB" dirty="0" err="1"/>
              <a:t>cmanova</a:t>
            </a:r>
            <a:r>
              <a:rPr lang="en-GB" dirty="0"/>
              <a:t>(3, 2, </a:t>
            </a:r>
            <a:r>
              <a:rPr lang="en-GB" dirty="0" err="1"/>
              <a:t>ocdRobust</a:t>
            </a:r>
            <a:r>
              <a:rPr lang="en-GB" dirty="0"/>
              <a:t>)</a:t>
            </a:r>
          </a:p>
          <a:p>
            <a:endParaRPr lang="en-US" dirty="0"/>
          </a:p>
        </p:txBody>
      </p:sp>
      <p:pic>
        <p:nvPicPr>
          <p:cNvPr id="5" name="Picture 4" descr="Screen shot 2011-08-04 at 15.20.5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484784"/>
            <a:ext cx="8328100" cy="253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3946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8-04 at 15.22.4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412776"/>
            <a:ext cx="7905860" cy="436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7231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/>
              <a:t>Following MANOVA with Discriminant Function Analysis</a:t>
            </a:r>
            <a:endParaRPr lang="en-US" sz="40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Discriminant analysis is quite straightforward in </a:t>
            </a:r>
            <a:r>
              <a:rPr lang="en-GB" b="1" dirty="0"/>
              <a:t>R</a:t>
            </a:r>
            <a:r>
              <a:rPr lang="en-GB" dirty="0"/>
              <a:t>: you use the </a:t>
            </a:r>
            <a:r>
              <a:rPr lang="en-GB" i="1" dirty="0" err="1"/>
              <a:t>lda</a:t>
            </a:r>
            <a:r>
              <a:rPr lang="en-GB" i="1" dirty="0"/>
              <a:t>()</a:t>
            </a:r>
            <a:r>
              <a:rPr lang="en-GB" dirty="0"/>
              <a:t> function from the </a:t>
            </a:r>
            <a:r>
              <a:rPr lang="en-GB" i="1" dirty="0"/>
              <a:t>MASS</a:t>
            </a:r>
            <a:r>
              <a:rPr lang="en-GB" dirty="0"/>
              <a:t> package. The basic format of this function is:</a:t>
            </a:r>
          </a:p>
          <a:p>
            <a:pPr marL="400050" lvl="1" indent="0">
              <a:buNone/>
            </a:pPr>
            <a:r>
              <a:rPr lang="en-GB" dirty="0" err="1"/>
              <a:t>newModel</a:t>
            </a:r>
            <a:r>
              <a:rPr lang="en-GB" dirty="0"/>
              <a:t>&lt;-</a:t>
            </a:r>
            <a:r>
              <a:rPr lang="en-GB" dirty="0" err="1"/>
              <a:t>lda</a:t>
            </a:r>
            <a:r>
              <a:rPr lang="en-GB" dirty="0"/>
              <a:t>(Group ~ Predictor(s), data = </a:t>
            </a:r>
            <a:r>
              <a:rPr lang="en-GB" dirty="0" err="1"/>
              <a:t>dataFrame</a:t>
            </a:r>
            <a:r>
              <a:rPr lang="en-GB" dirty="0"/>
              <a:t>, prior = prior probabilities, </a:t>
            </a:r>
            <a:r>
              <a:rPr lang="en-GB" dirty="0" err="1"/>
              <a:t>na.action</a:t>
            </a:r>
            <a:r>
              <a:rPr lang="en-GB" dirty="0"/>
              <a:t> = "</a:t>
            </a:r>
            <a:r>
              <a:rPr lang="en-GB" dirty="0" err="1"/>
              <a:t>na.omit</a:t>
            </a:r>
            <a:r>
              <a:rPr lang="en-GB" dirty="0"/>
              <a:t>")</a:t>
            </a:r>
          </a:p>
          <a:p>
            <a:r>
              <a:rPr lang="en-GB" dirty="0"/>
              <a:t>For the current data, we could, therefore, execute:</a:t>
            </a:r>
          </a:p>
          <a:p>
            <a:pPr marL="457200" lvl="1" indent="0">
              <a:buNone/>
            </a:pPr>
            <a:r>
              <a:rPr lang="en-GB" dirty="0" err="1"/>
              <a:t>ocdDFA</a:t>
            </a:r>
            <a:r>
              <a:rPr lang="en-GB" dirty="0"/>
              <a:t>&lt;-</a:t>
            </a:r>
            <a:r>
              <a:rPr lang="en-GB" dirty="0" err="1"/>
              <a:t>lda</a:t>
            </a:r>
            <a:r>
              <a:rPr lang="en-GB" dirty="0"/>
              <a:t>(Group ~ Actions + Thoughts, data = </a:t>
            </a:r>
            <a:r>
              <a:rPr lang="en-GB" dirty="0" err="1"/>
              <a:t>ocdData</a:t>
            </a:r>
            <a:r>
              <a:rPr lang="en-GB" dirty="0" smtClean="0"/>
              <a:t>)</a:t>
            </a:r>
          </a:p>
          <a:p>
            <a:pPr marL="457200" lvl="1" indent="0">
              <a:buNone/>
            </a:pPr>
            <a:r>
              <a:rPr lang="en-GB" dirty="0" err="1"/>
              <a:t>ocdDFA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514F9A04-B4C4-438E-9437-922A9AC4EC3D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</a:t>
            </a:r>
            <a:r>
              <a:rPr lang="en-GB" dirty="0" smtClean="0"/>
              <a:t>iscriminant </a:t>
            </a:r>
            <a:r>
              <a:rPr lang="en-GB" dirty="0"/>
              <a:t>A</a:t>
            </a:r>
            <a:r>
              <a:rPr lang="en-GB" dirty="0" smtClean="0"/>
              <a:t>nalysis Output </a:t>
            </a:r>
            <a:endParaRPr lang="en-US" dirty="0"/>
          </a:p>
        </p:txBody>
      </p:sp>
      <p:pic>
        <p:nvPicPr>
          <p:cNvPr id="5" name="Picture 4" descr="Screen shot 2011-08-04 at 15.11.5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556792"/>
            <a:ext cx="75692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0213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Discriminant Analysis Output</a:t>
            </a:r>
            <a:endParaRPr lang="en-US" dirty="0"/>
          </a:p>
        </p:txBody>
      </p:sp>
      <p:pic>
        <p:nvPicPr>
          <p:cNvPr id="3" name="Picture 2" descr="Screen shot 2011-08-04 at 15.14.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268760"/>
            <a:ext cx="2533825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0849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Discriminant Function Analysis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484784"/>
            <a:ext cx="4752528" cy="506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8282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5457B31-BE42-436B-B1A6-05A334803F96}" type="slidenum">
              <a:rPr lang="en-US"/>
              <a:pPr/>
              <a:t>4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Issues in MANOVA</a:t>
            </a: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3600" dirty="0"/>
              <a:t>Selecting </a:t>
            </a:r>
            <a:r>
              <a:rPr lang="en-GB" sz="3600" dirty="0" smtClean="0"/>
              <a:t>dependent variables</a:t>
            </a:r>
            <a:endParaRPr lang="en-GB" sz="3600" dirty="0"/>
          </a:p>
          <a:p>
            <a:pPr>
              <a:lnSpc>
                <a:spcPct val="90000"/>
              </a:lnSpc>
            </a:pPr>
            <a:r>
              <a:rPr lang="en-GB" sz="3600" dirty="0"/>
              <a:t>Test </a:t>
            </a:r>
            <a:r>
              <a:rPr lang="en-GB" sz="3600" dirty="0" smtClean="0"/>
              <a:t>statistics (choice of </a:t>
            </a:r>
            <a:r>
              <a:rPr lang="en-GB" sz="3600" dirty="0"/>
              <a:t>four)</a:t>
            </a:r>
          </a:p>
          <a:p>
            <a:pPr>
              <a:lnSpc>
                <a:spcPct val="90000"/>
              </a:lnSpc>
            </a:pPr>
            <a:r>
              <a:rPr lang="en-GB" sz="3600" dirty="0"/>
              <a:t>Power</a:t>
            </a:r>
          </a:p>
          <a:p>
            <a:pPr lvl="1">
              <a:lnSpc>
                <a:spcPct val="90000"/>
              </a:lnSpc>
            </a:pPr>
            <a:r>
              <a:rPr lang="en-GB" sz="3200" dirty="0"/>
              <a:t>Power depends upon correlations between </a:t>
            </a:r>
            <a:r>
              <a:rPr lang="en-GB" sz="3200" dirty="0" smtClean="0"/>
              <a:t>dependent variables</a:t>
            </a:r>
            <a:endParaRPr lang="en-GB" sz="3200" dirty="0"/>
          </a:p>
          <a:p>
            <a:pPr lvl="1">
              <a:lnSpc>
                <a:spcPct val="90000"/>
              </a:lnSpc>
            </a:pPr>
            <a:r>
              <a:rPr lang="en-GB" sz="3200" dirty="0"/>
              <a:t>Conflicting evidence about </a:t>
            </a:r>
            <a:r>
              <a:rPr lang="en-GB" sz="3200" dirty="0" smtClean="0"/>
              <a:t>test power</a:t>
            </a:r>
            <a:endParaRPr lang="en-US" dirty="0"/>
          </a:p>
        </p:txBody>
      </p:sp>
      <p:pic>
        <p:nvPicPr>
          <p:cNvPr id="5" name="Picture 4" descr="jane_superbrain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9877" y="0"/>
            <a:ext cx="1954123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063235DD-588A-4C8A-B0FF-57EA1E9BEC1A}" type="slidenum">
              <a:rPr lang="en-US"/>
              <a:pPr/>
              <a:t>5</a:t>
            </a:fld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Theory: An Example</a:t>
            </a: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Efficacy of psychotherapy on </a:t>
            </a:r>
            <a:r>
              <a:rPr lang="en-GB" dirty="0" err="1"/>
              <a:t>OCD</a:t>
            </a:r>
            <a:endParaRPr lang="en-GB" dirty="0"/>
          </a:p>
          <a:p>
            <a:r>
              <a:rPr lang="en-GB" dirty="0"/>
              <a:t>Three </a:t>
            </a:r>
            <a:r>
              <a:rPr lang="en-GB" dirty="0" smtClean="0"/>
              <a:t>groups:</a:t>
            </a:r>
            <a:endParaRPr lang="en-GB" dirty="0"/>
          </a:p>
          <a:p>
            <a:pPr lvl="1"/>
            <a:r>
              <a:rPr lang="en-GB" dirty="0" smtClean="0"/>
              <a:t>cognitive behaviour therapy (</a:t>
            </a:r>
            <a:r>
              <a:rPr lang="en-GB" dirty="0"/>
              <a:t>CBT)</a:t>
            </a:r>
          </a:p>
          <a:p>
            <a:pPr lvl="1"/>
            <a:r>
              <a:rPr lang="en-GB" dirty="0" smtClean="0"/>
              <a:t>behaviour therapy (</a:t>
            </a:r>
            <a:r>
              <a:rPr lang="en-GB" dirty="0"/>
              <a:t>BT)</a:t>
            </a:r>
          </a:p>
          <a:p>
            <a:pPr lvl="1"/>
            <a:r>
              <a:rPr lang="en-GB" dirty="0" smtClean="0"/>
              <a:t>no treatment (</a:t>
            </a:r>
            <a:r>
              <a:rPr lang="en-GB" dirty="0"/>
              <a:t>NT)</a:t>
            </a:r>
          </a:p>
          <a:p>
            <a:r>
              <a:rPr lang="en-GB" dirty="0"/>
              <a:t>Two </a:t>
            </a:r>
            <a:r>
              <a:rPr lang="en-GB" dirty="0" smtClean="0"/>
              <a:t>outcome variables (</a:t>
            </a:r>
            <a:r>
              <a:rPr lang="en-GB" dirty="0" err="1"/>
              <a:t>DVs</a:t>
            </a:r>
            <a:r>
              <a:rPr lang="en-GB" dirty="0"/>
              <a:t>):</a:t>
            </a:r>
          </a:p>
          <a:p>
            <a:pPr lvl="1"/>
            <a:r>
              <a:rPr lang="en-GB" dirty="0" smtClean="0"/>
              <a:t>obsession-related actions</a:t>
            </a:r>
            <a:endParaRPr lang="en-GB" dirty="0"/>
          </a:p>
          <a:p>
            <a:pPr lvl="1"/>
            <a:r>
              <a:rPr lang="en-GB" dirty="0" smtClean="0"/>
              <a:t>obsession-related thoughts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761C53DE-2F82-4DB6-AEE3-BB45FC13BD44}" type="slidenum">
              <a:rPr lang="en-US"/>
              <a:pPr/>
              <a:t>6</a:t>
            </a:fld>
            <a:endParaRPr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Theory of ANOVA (Revision)</a:t>
            </a:r>
            <a:endParaRPr lang="en-US" sz="400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4902200"/>
            <a:ext cx="6923087" cy="1223963"/>
          </a:xfrm>
        </p:spPr>
        <p:txBody>
          <a:bodyPr/>
          <a:lstStyle/>
          <a:p>
            <a:r>
              <a:rPr lang="en-US" i="1"/>
              <a:t>F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</a:t>
            </a:r>
            <a:r>
              <a:rPr lang="en-US"/>
              <a:t> SS</a:t>
            </a:r>
            <a:r>
              <a:rPr lang="en-US" baseline="-25000"/>
              <a:t>M</a:t>
            </a:r>
            <a:r>
              <a:rPr lang="en-US"/>
              <a:t>/SS</a:t>
            </a:r>
            <a:r>
              <a:rPr lang="en-US" baseline="-25000"/>
              <a:t>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659563" y="3213100"/>
            <a:ext cx="2065337" cy="720725"/>
            <a:chOff x="4195" y="2205"/>
            <a:chExt cx="1074" cy="454"/>
          </a:xfrm>
        </p:grpSpPr>
        <p:sp>
          <p:nvSpPr>
            <p:cNvPr id="79877" name="Freeform 5"/>
            <p:cNvSpPr>
              <a:spLocks/>
            </p:cNvSpPr>
            <p:nvPr/>
          </p:nvSpPr>
          <p:spPr bwMode="auto">
            <a:xfrm>
              <a:off x="4195" y="2205"/>
              <a:ext cx="1074" cy="4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2"/>
                </a:cxn>
                <a:cxn ang="0">
                  <a:pos x="0" y="84"/>
                </a:cxn>
                <a:cxn ang="0">
                  <a:pos x="12" y="96"/>
                </a:cxn>
                <a:cxn ang="0">
                  <a:pos x="116" y="96"/>
                </a:cxn>
                <a:cxn ang="0">
                  <a:pos x="128" y="84"/>
                </a:cxn>
                <a:cxn ang="0">
                  <a:pos x="128" y="12"/>
                </a:cxn>
                <a:cxn ang="0">
                  <a:pos x="116" y="0"/>
                </a:cxn>
                <a:cxn ang="0">
                  <a:pos x="12" y="0"/>
                </a:cxn>
              </a:cxnLst>
              <a:rect l="0" t="0" r="r" b="b"/>
              <a:pathLst>
                <a:path w="128" h="96">
                  <a:moveTo>
                    <a:pt x="12" y="0"/>
                  </a:moveTo>
                  <a:cubicBezTo>
                    <a:pt x="5" y="0"/>
                    <a:pt x="0" y="6"/>
                    <a:pt x="0" y="12"/>
                  </a:cubicBezTo>
                  <a:lnTo>
                    <a:pt x="0" y="84"/>
                  </a:lnTo>
                  <a:cubicBezTo>
                    <a:pt x="0" y="91"/>
                    <a:pt x="5" y="96"/>
                    <a:pt x="12" y="96"/>
                  </a:cubicBezTo>
                  <a:lnTo>
                    <a:pt x="116" y="96"/>
                  </a:lnTo>
                  <a:cubicBezTo>
                    <a:pt x="122" y="96"/>
                    <a:pt x="128" y="91"/>
                    <a:pt x="128" y="84"/>
                  </a:cubicBezTo>
                  <a:lnTo>
                    <a:pt x="128" y="12"/>
                  </a:lnTo>
                  <a:cubicBezTo>
                    <a:pt x="128" y="6"/>
                    <a:pt x="122" y="0"/>
                    <a:pt x="116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339966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878" name="Rectangle 6"/>
            <p:cNvSpPr>
              <a:spLocks noChangeArrowheads="1"/>
            </p:cNvSpPr>
            <p:nvPr/>
          </p:nvSpPr>
          <p:spPr bwMode="auto">
            <a:xfrm>
              <a:off x="4601" y="2251"/>
              <a:ext cx="21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b="1">
                  <a:solidFill>
                    <a:srgbClr val="FFFFFF"/>
                  </a:solidFill>
                </a:rPr>
                <a:t>SS</a:t>
              </a:r>
              <a:r>
                <a:rPr lang="en-GB" b="1" baseline="-25000">
                  <a:solidFill>
                    <a:srgbClr val="FFFFFF"/>
                  </a:solidFill>
                </a:rPr>
                <a:t>R</a:t>
              </a:r>
            </a:p>
          </p:txBody>
        </p:sp>
        <p:sp>
          <p:nvSpPr>
            <p:cNvPr id="79879" name="Rectangle 7"/>
            <p:cNvSpPr>
              <a:spLocks noChangeArrowheads="1"/>
            </p:cNvSpPr>
            <p:nvPr/>
          </p:nvSpPr>
          <p:spPr bwMode="auto">
            <a:xfrm>
              <a:off x="4381" y="2478"/>
              <a:ext cx="62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400" b="1">
                  <a:solidFill>
                    <a:srgbClr val="FFFFFF"/>
                  </a:solidFill>
                </a:rPr>
                <a:t>Error in Model</a:t>
              </a:r>
              <a:endParaRPr lang="en-GB" sz="1400" b="1"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547813" y="3213100"/>
            <a:ext cx="4368800" cy="720725"/>
            <a:chOff x="1247" y="2205"/>
            <a:chExt cx="2752" cy="454"/>
          </a:xfrm>
        </p:grpSpPr>
        <p:sp>
          <p:nvSpPr>
            <p:cNvPr id="79881" name="Freeform 9"/>
            <p:cNvSpPr>
              <a:spLocks/>
            </p:cNvSpPr>
            <p:nvPr/>
          </p:nvSpPr>
          <p:spPr bwMode="auto">
            <a:xfrm>
              <a:off x="1247" y="2205"/>
              <a:ext cx="2752" cy="4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2"/>
                </a:cxn>
                <a:cxn ang="0">
                  <a:pos x="0" y="84"/>
                </a:cxn>
                <a:cxn ang="0">
                  <a:pos x="12" y="96"/>
                </a:cxn>
                <a:cxn ang="0">
                  <a:pos x="116" y="96"/>
                </a:cxn>
                <a:cxn ang="0">
                  <a:pos x="128" y="84"/>
                </a:cxn>
                <a:cxn ang="0">
                  <a:pos x="128" y="12"/>
                </a:cxn>
                <a:cxn ang="0">
                  <a:pos x="116" y="0"/>
                </a:cxn>
                <a:cxn ang="0">
                  <a:pos x="12" y="0"/>
                </a:cxn>
              </a:cxnLst>
              <a:rect l="0" t="0" r="r" b="b"/>
              <a:pathLst>
                <a:path w="128" h="96">
                  <a:moveTo>
                    <a:pt x="12" y="0"/>
                  </a:moveTo>
                  <a:cubicBezTo>
                    <a:pt x="5" y="0"/>
                    <a:pt x="0" y="6"/>
                    <a:pt x="0" y="12"/>
                  </a:cubicBezTo>
                  <a:lnTo>
                    <a:pt x="0" y="84"/>
                  </a:lnTo>
                  <a:cubicBezTo>
                    <a:pt x="0" y="91"/>
                    <a:pt x="5" y="96"/>
                    <a:pt x="12" y="96"/>
                  </a:cubicBezTo>
                  <a:lnTo>
                    <a:pt x="116" y="96"/>
                  </a:lnTo>
                  <a:cubicBezTo>
                    <a:pt x="122" y="96"/>
                    <a:pt x="128" y="91"/>
                    <a:pt x="128" y="84"/>
                  </a:cubicBezTo>
                  <a:lnTo>
                    <a:pt x="128" y="12"/>
                  </a:lnTo>
                  <a:cubicBezTo>
                    <a:pt x="128" y="6"/>
                    <a:pt x="122" y="0"/>
                    <a:pt x="116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0066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882" name="Rectangle 10"/>
            <p:cNvSpPr>
              <a:spLocks noChangeArrowheads="1"/>
            </p:cNvSpPr>
            <p:nvPr/>
          </p:nvSpPr>
          <p:spPr bwMode="auto">
            <a:xfrm>
              <a:off x="2487" y="2251"/>
              <a:ext cx="2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b="1">
                  <a:solidFill>
                    <a:srgbClr val="FFFFFF"/>
                  </a:solidFill>
                </a:rPr>
                <a:t>SS</a:t>
              </a:r>
              <a:r>
                <a:rPr lang="en-GB" b="1" baseline="-25000">
                  <a:solidFill>
                    <a:srgbClr val="FFFFFF"/>
                  </a:solidFill>
                </a:rPr>
                <a:t>M</a:t>
              </a:r>
            </a:p>
          </p:txBody>
        </p:sp>
        <p:sp>
          <p:nvSpPr>
            <p:cNvPr id="79883" name="Rectangle 11"/>
            <p:cNvSpPr>
              <a:spLocks noChangeArrowheads="1"/>
            </p:cNvSpPr>
            <p:nvPr/>
          </p:nvSpPr>
          <p:spPr bwMode="auto">
            <a:xfrm>
              <a:off x="1857" y="2478"/>
              <a:ext cx="1631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400" b="1">
                  <a:solidFill>
                    <a:srgbClr val="FFFFFF"/>
                  </a:solidFill>
                </a:rPr>
                <a:t>Improvement Due to the Model</a:t>
              </a:r>
              <a:endParaRPr lang="en-GB" sz="1400" b="1">
                <a:latin typeface="Times New Roman" pitchFamily="18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835150" y="1773238"/>
            <a:ext cx="6337300" cy="720725"/>
            <a:chOff x="1247" y="1525"/>
            <a:chExt cx="3992" cy="454"/>
          </a:xfrm>
        </p:grpSpPr>
        <p:sp>
          <p:nvSpPr>
            <p:cNvPr id="79885" name="Freeform 13"/>
            <p:cNvSpPr>
              <a:spLocks/>
            </p:cNvSpPr>
            <p:nvPr/>
          </p:nvSpPr>
          <p:spPr bwMode="auto">
            <a:xfrm>
              <a:off x="1247" y="1525"/>
              <a:ext cx="3992" cy="45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2"/>
                </a:cxn>
                <a:cxn ang="0">
                  <a:pos x="0" y="84"/>
                </a:cxn>
                <a:cxn ang="0">
                  <a:pos x="12" y="96"/>
                </a:cxn>
                <a:cxn ang="0">
                  <a:pos x="116" y="96"/>
                </a:cxn>
                <a:cxn ang="0">
                  <a:pos x="128" y="84"/>
                </a:cxn>
                <a:cxn ang="0">
                  <a:pos x="128" y="12"/>
                </a:cxn>
                <a:cxn ang="0">
                  <a:pos x="116" y="0"/>
                </a:cxn>
                <a:cxn ang="0">
                  <a:pos x="12" y="0"/>
                </a:cxn>
              </a:cxnLst>
              <a:rect l="0" t="0" r="r" b="b"/>
              <a:pathLst>
                <a:path w="128" h="96">
                  <a:moveTo>
                    <a:pt x="12" y="0"/>
                  </a:moveTo>
                  <a:cubicBezTo>
                    <a:pt x="5" y="0"/>
                    <a:pt x="0" y="6"/>
                    <a:pt x="0" y="12"/>
                  </a:cubicBezTo>
                  <a:lnTo>
                    <a:pt x="0" y="84"/>
                  </a:lnTo>
                  <a:cubicBezTo>
                    <a:pt x="0" y="91"/>
                    <a:pt x="5" y="96"/>
                    <a:pt x="12" y="96"/>
                  </a:cubicBezTo>
                  <a:lnTo>
                    <a:pt x="116" y="96"/>
                  </a:lnTo>
                  <a:cubicBezTo>
                    <a:pt x="122" y="96"/>
                    <a:pt x="128" y="91"/>
                    <a:pt x="128" y="84"/>
                  </a:cubicBezTo>
                  <a:lnTo>
                    <a:pt x="128" y="12"/>
                  </a:lnTo>
                  <a:cubicBezTo>
                    <a:pt x="128" y="6"/>
                    <a:pt x="122" y="0"/>
                    <a:pt x="116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333399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886" name="Rectangle 14"/>
            <p:cNvSpPr>
              <a:spLocks noChangeArrowheads="1"/>
            </p:cNvSpPr>
            <p:nvPr/>
          </p:nvSpPr>
          <p:spPr bwMode="auto">
            <a:xfrm>
              <a:off x="3117" y="1571"/>
              <a:ext cx="251" cy="173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b="1">
                  <a:solidFill>
                    <a:srgbClr val="FFFFFF"/>
                  </a:solidFill>
                </a:rPr>
                <a:t>SS</a:t>
              </a:r>
              <a:r>
                <a:rPr lang="en-GB" b="1" baseline="-25000">
                  <a:solidFill>
                    <a:srgbClr val="FFFFFF"/>
                  </a:solidFill>
                </a:rPr>
                <a:t>T</a:t>
              </a:r>
            </a:p>
          </p:txBody>
        </p:sp>
        <p:sp>
          <p:nvSpPr>
            <p:cNvPr id="79887" name="Rectangle 15"/>
            <p:cNvSpPr>
              <a:spLocks noChangeArrowheads="1"/>
            </p:cNvSpPr>
            <p:nvPr/>
          </p:nvSpPr>
          <p:spPr bwMode="auto">
            <a:xfrm>
              <a:off x="2576" y="1798"/>
              <a:ext cx="1200" cy="136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GB" sz="1400" b="1" dirty="0">
                  <a:solidFill>
                    <a:srgbClr val="FFFFFF"/>
                  </a:solidFill>
                </a:rPr>
                <a:t>Total Variance </a:t>
              </a:r>
              <a:r>
                <a:rPr lang="en-GB" sz="1400" b="1" dirty="0" smtClean="0">
                  <a:solidFill>
                    <a:srgbClr val="FFFFFF"/>
                  </a:solidFill>
                </a:rPr>
                <a:t>in the Data</a:t>
              </a:r>
              <a:endParaRPr lang="en-GB" sz="1400" b="1" dirty="0">
                <a:latin typeface="Times New Roman" pitchFamily="18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411413" y="2276475"/>
            <a:ext cx="565150" cy="933450"/>
            <a:chOff x="913" y="1646"/>
            <a:chExt cx="537" cy="769"/>
          </a:xfrm>
        </p:grpSpPr>
        <p:sp>
          <p:nvSpPr>
            <p:cNvPr id="79889" name="Freeform 17"/>
            <p:cNvSpPr>
              <a:spLocks/>
            </p:cNvSpPr>
            <p:nvPr/>
          </p:nvSpPr>
          <p:spPr bwMode="auto">
            <a:xfrm>
              <a:off x="913" y="1762"/>
              <a:ext cx="463" cy="653"/>
            </a:xfrm>
            <a:custGeom>
              <a:avLst/>
              <a:gdLst/>
              <a:ahLst/>
              <a:cxnLst>
                <a:cxn ang="0">
                  <a:pos x="27" y="53"/>
                </a:cxn>
                <a:cxn ang="0">
                  <a:pos x="21" y="49"/>
                </a:cxn>
                <a:cxn ang="0">
                  <a:pos x="44" y="8"/>
                </a:cxn>
                <a:cxn ang="0">
                  <a:pos x="31" y="0"/>
                </a:cxn>
                <a:cxn ang="0">
                  <a:pos x="7" y="41"/>
                </a:cxn>
                <a:cxn ang="0">
                  <a:pos x="0" y="37"/>
                </a:cxn>
                <a:cxn ang="0">
                  <a:pos x="4" y="62"/>
                </a:cxn>
                <a:cxn ang="0">
                  <a:pos x="27" y="53"/>
                </a:cxn>
              </a:cxnLst>
              <a:rect l="0" t="0" r="r" b="b"/>
              <a:pathLst>
                <a:path w="44" h="62">
                  <a:moveTo>
                    <a:pt x="27" y="53"/>
                  </a:moveTo>
                  <a:lnTo>
                    <a:pt x="21" y="49"/>
                  </a:lnTo>
                  <a:lnTo>
                    <a:pt x="44" y="8"/>
                  </a:lnTo>
                  <a:lnTo>
                    <a:pt x="31" y="0"/>
                  </a:lnTo>
                  <a:lnTo>
                    <a:pt x="7" y="41"/>
                  </a:lnTo>
                  <a:lnTo>
                    <a:pt x="0" y="37"/>
                  </a:lnTo>
                  <a:lnTo>
                    <a:pt x="4" y="62"/>
                  </a:lnTo>
                  <a:lnTo>
                    <a:pt x="27" y="53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890" name="Freeform 18"/>
            <p:cNvSpPr>
              <a:spLocks/>
            </p:cNvSpPr>
            <p:nvPr/>
          </p:nvSpPr>
          <p:spPr bwMode="auto">
            <a:xfrm>
              <a:off x="1250" y="1688"/>
              <a:ext cx="168" cy="137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14" y="13"/>
                </a:cxn>
                <a:cxn ang="0">
                  <a:pos x="16" y="8"/>
                </a:cxn>
              </a:cxnLst>
              <a:rect l="0" t="0" r="r" b="b"/>
              <a:pathLst>
                <a:path w="16" h="13">
                  <a:moveTo>
                    <a:pt x="16" y="8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14" y="13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891" name="Freeform 19"/>
            <p:cNvSpPr>
              <a:spLocks/>
            </p:cNvSpPr>
            <p:nvPr/>
          </p:nvSpPr>
          <p:spPr bwMode="auto">
            <a:xfrm>
              <a:off x="1292" y="1646"/>
              <a:ext cx="158" cy="105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3" y="10"/>
                </a:cxn>
                <a:cxn ang="0">
                  <a:pos x="15" y="8"/>
                </a:cxn>
              </a:cxnLst>
              <a:rect l="0" t="0" r="r" b="b"/>
              <a:pathLst>
                <a:path w="15" h="10">
                  <a:moveTo>
                    <a:pt x="15" y="8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3" y="10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7164388" y="2276475"/>
            <a:ext cx="736600" cy="887413"/>
            <a:chOff x="3933" y="1678"/>
            <a:chExt cx="600" cy="695"/>
          </a:xfrm>
        </p:grpSpPr>
        <p:sp>
          <p:nvSpPr>
            <p:cNvPr id="79893" name="Freeform 21"/>
            <p:cNvSpPr>
              <a:spLocks/>
            </p:cNvSpPr>
            <p:nvPr/>
          </p:nvSpPr>
          <p:spPr bwMode="auto">
            <a:xfrm>
              <a:off x="4017" y="1772"/>
              <a:ext cx="516" cy="601"/>
            </a:xfrm>
            <a:custGeom>
              <a:avLst/>
              <a:gdLst/>
              <a:ahLst/>
              <a:cxnLst>
                <a:cxn ang="0">
                  <a:pos x="49" y="32"/>
                </a:cxn>
                <a:cxn ang="0">
                  <a:pos x="43" y="37"/>
                </a:cxn>
                <a:cxn ang="0">
                  <a:pos x="12" y="0"/>
                </a:cxn>
                <a:cxn ang="0">
                  <a:pos x="0" y="11"/>
                </a:cxn>
                <a:cxn ang="0">
                  <a:pos x="30" y="47"/>
                </a:cxn>
                <a:cxn ang="0">
                  <a:pos x="24" y="52"/>
                </a:cxn>
                <a:cxn ang="0">
                  <a:pos x="49" y="57"/>
                </a:cxn>
                <a:cxn ang="0">
                  <a:pos x="49" y="32"/>
                </a:cxn>
              </a:cxnLst>
              <a:rect l="0" t="0" r="r" b="b"/>
              <a:pathLst>
                <a:path w="49" h="57">
                  <a:moveTo>
                    <a:pt x="49" y="32"/>
                  </a:moveTo>
                  <a:lnTo>
                    <a:pt x="43" y="37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30" y="47"/>
                  </a:lnTo>
                  <a:lnTo>
                    <a:pt x="24" y="52"/>
                  </a:lnTo>
                  <a:lnTo>
                    <a:pt x="49" y="57"/>
                  </a:lnTo>
                  <a:lnTo>
                    <a:pt x="49" y="32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894" name="Freeform 22"/>
            <p:cNvSpPr>
              <a:spLocks/>
            </p:cNvSpPr>
            <p:nvPr/>
          </p:nvSpPr>
          <p:spPr bwMode="auto">
            <a:xfrm>
              <a:off x="3965" y="1720"/>
              <a:ext cx="168" cy="14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10"/>
                </a:cxn>
                <a:cxn ang="0">
                  <a:pos x="4" y="14"/>
                </a:cxn>
                <a:cxn ang="0">
                  <a:pos x="16" y="3"/>
                </a:cxn>
                <a:cxn ang="0">
                  <a:pos x="13" y="0"/>
                </a:cxn>
              </a:cxnLst>
              <a:rect l="0" t="0" r="r" b="b"/>
              <a:pathLst>
                <a:path w="16" h="14">
                  <a:moveTo>
                    <a:pt x="13" y="0"/>
                  </a:moveTo>
                  <a:lnTo>
                    <a:pt x="0" y="10"/>
                  </a:lnTo>
                  <a:lnTo>
                    <a:pt x="4" y="14"/>
                  </a:lnTo>
                  <a:lnTo>
                    <a:pt x="16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895" name="Freeform 23"/>
            <p:cNvSpPr>
              <a:spLocks/>
            </p:cNvSpPr>
            <p:nvPr/>
          </p:nvSpPr>
          <p:spPr bwMode="auto">
            <a:xfrm>
              <a:off x="3933" y="1678"/>
              <a:ext cx="147" cy="12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10"/>
                </a:cxn>
                <a:cxn ang="0">
                  <a:pos x="2" y="12"/>
                </a:cxn>
                <a:cxn ang="0">
                  <a:pos x="14" y="2"/>
                </a:cxn>
                <a:cxn ang="0">
                  <a:pos x="12" y="0"/>
                </a:cxn>
              </a:cxnLst>
              <a:rect l="0" t="0" r="r" b="b"/>
              <a:pathLst>
                <a:path w="14" h="12">
                  <a:moveTo>
                    <a:pt x="12" y="0"/>
                  </a:moveTo>
                  <a:lnTo>
                    <a:pt x="0" y="10"/>
                  </a:lnTo>
                  <a:lnTo>
                    <a:pt x="2" y="12"/>
                  </a:lnTo>
                  <a:lnTo>
                    <a:pt x="14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Total </a:t>
            </a:r>
            <a:r>
              <a:rPr lang="en-GB" dirty="0" smtClean="0"/>
              <a:t>Cross-Products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367EBAD0-3567-4316-8F50-E33599C9D693}" type="slidenum">
              <a:rPr lang="en-US"/>
              <a:pPr/>
              <a:t>7</a:t>
            </a:fld>
            <a:endParaRPr lang="en-US"/>
          </a:p>
        </p:txBody>
      </p:sp>
      <p:pic>
        <p:nvPicPr>
          <p:cNvPr id="3" name="Picture 2" descr="Screen shot 2011-08-04 at 13.55.4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485102"/>
            <a:ext cx="4176464" cy="5403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B87DD7BE-2928-42CF-9CF2-EC81F2CCE427}" type="slidenum">
              <a:rPr lang="en-US"/>
              <a:pPr/>
              <a:t>8</a:t>
            </a:fld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</a:t>
            </a:r>
            <a:r>
              <a:rPr lang="en-GB" dirty="0" smtClean="0"/>
              <a:t>Cross-Products</a:t>
            </a:r>
            <a:endParaRPr lang="en-US" dirty="0"/>
          </a:p>
        </p:txBody>
      </p:sp>
      <p:pic>
        <p:nvPicPr>
          <p:cNvPr id="3" name="Picture 2" descr="Screen shot 2011-08-04 at 13.58.0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916832"/>
            <a:ext cx="8010780" cy="3334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Residual </a:t>
            </a:r>
            <a:r>
              <a:rPr lang="en-GB" dirty="0" smtClean="0"/>
              <a:t>Cross-Products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E9AC615E-664D-443D-A9D5-9C5840A6214C}" type="slidenum">
              <a:rPr lang="en-US"/>
              <a:pPr/>
              <a:t>9</a:t>
            </a:fld>
            <a:endParaRPr lang="en-US"/>
          </a:p>
        </p:txBody>
      </p:sp>
      <p:pic>
        <p:nvPicPr>
          <p:cNvPr id="3" name="Picture 2" descr="Screen shot 2011-08-04 at 13.59.5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244122"/>
            <a:ext cx="3744416" cy="562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SUS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DSUS 3</Template>
  <TotalTime>253</TotalTime>
  <Words>801</Words>
  <Application>Microsoft Office PowerPoint</Application>
  <PresentationFormat>On-screen Show (4:3)</PresentationFormat>
  <Paragraphs>143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DSUS 3</vt:lpstr>
      <vt:lpstr>MathType 6.0 Equation</vt:lpstr>
      <vt:lpstr>Equation</vt:lpstr>
      <vt:lpstr>Multivariate Analysis of Variance (MANOVA)</vt:lpstr>
      <vt:lpstr>Aims</vt:lpstr>
      <vt:lpstr>When and Why</vt:lpstr>
      <vt:lpstr>Issues in MANOVA</vt:lpstr>
      <vt:lpstr>Theory: An Example</vt:lpstr>
      <vt:lpstr>Theory of ANOVA (Revision)</vt:lpstr>
      <vt:lpstr>Total Cross-Products</vt:lpstr>
      <vt:lpstr>Model Cross-Products</vt:lpstr>
      <vt:lpstr>Residual Cross-Products</vt:lpstr>
      <vt:lpstr>Sums of Squares</vt:lpstr>
      <vt:lpstr>MANOVA Matrices: Total SSCP (T)</vt:lpstr>
      <vt:lpstr>MANOVA Matrices: Residual SSCP (E)</vt:lpstr>
      <vt:lpstr>MANOVA Matrices: Model SSCP (M)</vt:lpstr>
      <vt:lpstr>An Equivalent to F …</vt:lpstr>
      <vt:lpstr>The Result …</vt:lpstr>
      <vt:lpstr>Discriminant Variates</vt:lpstr>
      <vt:lpstr>Eigenvalues (λi)</vt:lpstr>
      <vt:lpstr>Pillai–Bartlett Trace</vt:lpstr>
      <vt:lpstr>Hotelling’s Trace</vt:lpstr>
      <vt:lpstr>Wilks’s Lambda</vt:lpstr>
      <vt:lpstr>Roy’s Largest Root</vt:lpstr>
      <vt:lpstr>Which Test Statistic?</vt:lpstr>
      <vt:lpstr>Exploring Data</vt:lpstr>
      <vt:lpstr>Setting contrasts </vt:lpstr>
      <vt:lpstr>Setting contrasts </vt:lpstr>
      <vt:lpstr>The MANOVA model </vt:lpstr>
      <vt:lpstr>Obtaining the Output</vt:lpstr>
      <vt:lpstr>Slide 28</vt:lpstr>
      <vt:lpstr>Follow-Up Analysis: Univariate Test Statistics </vt:lpstr>
      <vt:lpstr>Contrasts</vt:lpstr>
      <vt:lpstr>Contrasts</vt:lpstr>
      <vt:lpstr>Robust MANOVA </vt:lpstr>
      <vt:lpstr>Robust MANOVA</vt:lpstr>
      <vt:lpstr>Robust MANOVA</vt:lpstr>
      <vt:lpstr>Slide 35</vt:lpstr>
      <vt:lpstr>Following MANOVA with Discriminant Function Analysis</vt:lpstr>
      <vt:lpstr>Discriminant Analysis Output </vt:lpstr>
      <vt:lpstr>Discriminant Analysis Output</vt:lpstr>
      <vt:lpstr>Discriminant Function Analysis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Multivariate Analysis of Variance (MANOVA)</dc:title>
  <dc:creator>Dr. Andy Field</dc:creator>
  <cp:lastModifiedBy>Richard Leigh</cp:lastModifiedBy>
  <cp:revision>20</cp:revision>
  <dcterms:created xsi:type="dcterms:W3CDTF">2009-05-21T10:34:46Z</dcterms:created>
  <dcterms:modified xsi:type="dcterms:W3CDTF">2011-11-04T10:21:46Z</dcterms:modified>
</cp:coreProperties>
</file>